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75" r:id="rId3"/>
    <p:sldId id="268" r:id="rId4"/>
    <p:sldId id="261" r:id="rId5"/>
    <p:sldId id="270" r:id="rId6"/>
    <p:sldId id="262" r:id="rId7"/>
    <p:sldId id="281" r:id="rId8"/>
    <p:sldId id="280" r:id="rId9"/>
    <p:sldId id="258" r:id="rId10"/>
    <p:sldId id="278" r:id="rId11"/>
    <p:sldId id="265" r:id="rId12"/>
    <p:sldId id="259" r:id="rId13"/>
    <p:sldId id="277" r:id="rId14"/>
  </p:sldIdLst>
  <p:sldSz cx="9144000" cy="5143500" type="screen16x9"/>
  <p:notesSz cx="6858000" cy="9144000"/>
  <p:embeddedFontLst>
    <p:embeddedFont>
      <p:font typeface="Google Sans" panose="020B0604020202020204" charset="0"/>
      <p:regular r:id="rId16"/>
      <p:bold r:id="rId17"/>
      <p:italic r:id="rId18"/>
      <p:boldItalic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Segoe UI Bold" panose="020B0802040204020203" pitchFamily="34" charset="0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F2FE"/>
    <a:srgbClr val="DAE8FC"/>
    <a:srgbClr val="E6F6FC"/>
    <a:srgbClr val="B2E0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196" y="4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b357bd68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b357bd68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ECCEFC7C-E1AF-7FD8-B8FE-4CC7FA221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>
            <a:extLst>
              <a:ext uri="{FF2B5EF4-FFF2-40B4-BE49-F238E27FC236}">
                <a16:creationId xmlns:a16="http://schemas.microsoft.com/office/drawing/2014/main" id="{EF72E834-A448-22D2-F78A-82B9977290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>
            <a:extLst>
              <a:ext uri="{FF2B5EF4-FFF2-40B4-BE49-F238E27FC236}">
                <a16:creationId xmlns:a16="http://schemas.microsoft.com/office/drawing/2014/main" id="{0022C612-34CB-3AA4-4183-20024A9124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99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6b357bd68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6b357bd68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b357bd68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b357bd68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6E790DC6-1625-E4A1-B547-FAFFA626C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>
            <a:extLst>
              <a:ext uri="{FF2B5EF4-FFF2-40B4-BE49-F238E27FC236}">
                <a16:creationId xmlns:a16="http://schemas.microsoft.com/office/drawing/2014/main" id="{E2226F88-E04F-0D0C-98A2-67973FA721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>
            <a:extLst>
              <a:ext uri="{FF2B5EF4-FFF2-40B4-BE49-F238E27FC236}">
                <a16:creationId xmlns:a16="http://schemas.microsoft.com/office/drawing/2014/main" id="{C4F68BDD-1CBE-27EA-22F3-E8F05EAE5D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2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4D9340E3-09F3-4E8F-F1E7-F43A97101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>
            <a:extLst>
              <a:ext uri="{FF2B5EF4-FFF2-40B4-BE49-F238E27FC236}">
                <a16:creationId xmlns:a16="http://schemas.microsoft.com/office/drawing/2014/main" id="{CCF531DB-E628-2EFF-EDD6-592BD2E3D6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>
            <a:extLst>
              <a:ext uri="{FF2B5EF4-FFF2-40B4-BE49-F238E27FC236}">
                <a16:creationId xmlns:a16="http://schemas.microsoft.com/office/drawing/2014/main" id="{7841BB4D-B82F-22A5-3A7D-C249323EA2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978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6B035434-31CC-F9AE-0FD9-DFEEB1093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>
            <a:extLst>
              <a:ext uri="{FF2B5EF4-FFF2-40B4-BE49-F238E27FC236}">
                <a16:creationId xmlns:a16="http://schemas.microsoft.com/office/drawing/2014/main" id="{AAB635D0-448D-7285-AE10-569E6D6411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>
            <a:extLst>
              <a:ext uri="{FF2B5EF4-FFF2-40B4-BE49-F238E27FC236}">
                <a16:creationId xmlns:a16="http://schemas.microsoft.com/office/drawing/2014/main" id="{1B98EE30-74FD-97DD-C62F-11DD8CD5B7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650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b357bd68a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b357bd68a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CC794EA5-E758-CE65-A9A4-751235FD8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b357bd68a_0_42:notes">
            <a:extLst>
              <a:ext uri="{FF2B5EF4-FFF2-40B4-BE49-F238E27FC236}">
                <a16:creationId xmlns:a16="http://schemas.microsoft.com/office/drawing/2014/main" id="{D5A8007A-DBD9-5FDF-7777-EF87C1C954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b357bd68a_0_42:notes">
            <a:extLst>
              <a:ext uri="{FF2B5EF4-FFF2-40B4-BE49-F238E27FC236}">
                <a16:creationId xmlns:a16="http://schemas.microsoft.com/office/drawing/2014/main" id="{BFFF0343-A756-996D-AC34-936736E27F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638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b357bd68a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b357bd68a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9C0D68D8-C1A0-7408-71CC-E0E5B59DC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b357bd68a_0_63:notes">
            <a:extLst>
              <a:ext uri="{FF2B5EF4-FFF2-40B4-BE49-F238E27FC236}">
                <a16:creationId xmlns:a16="http://schemas.microsoft.com/office/drawing/2014/main" id="{FACD0D0D-B43F-95C1-29E8-440D292229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b357bd68a_0_63:notes">
            <a:extLst>
              <a:ext uri="{FF2B5EF4-FFF2-40B4-BE49-F238E27FC236}">
                <a16:creationId xmlns:a16="http://schemas.microsoft.com/office/drawing/2014/main" id="{2E2A54AF-BD66-4D31-2826-9777967326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857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>
          <a:extLst>
            <a:ext uri="{FF2B5EF4-FFF2-40B4-BE49-F238E27FC236}">
              <a16:creationId xmlns:a16="http://schemas.microsoft.com/office/drawing/2014/main" id="{58A037F2-CF46-2186-824D-47A9D0CA5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b357bd68a_0_63:notes">
            <a:extLst>
              <a:ext uri="{FF2B5EF4-FFF2-40B4-BE49-F238E27FC236}">
                <a16:creationId xmlns:a16="http://schemas.microsoft.com/office/drawing/2014/main" id="{3D949859-BBA6-4218-832C-3F01BC7067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b357bd68a_0_63:notes">
            <a:extLst>
              <a:ext uri="{FF2B5EF4-FFF2-40B4-BE49-F238E27FC236}">
                <a16:creationId xmlns:a16="http://schemas.microsoft.com/office/drawing/2014/main" id="{D5B2A522-82DE-5462-D334-C74BA6D8CA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665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b357bd68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b357bd68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AA63C-2464-B2C4-0E1C-925F9D2A54E9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026662" y="4927600"/>
            <a:ext cx="11191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Classified as Business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 title="Frame 15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65450" y="3133200"/>
            <a:ext cx="8520600" cy="17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Team Details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AutoNum type="alphaLcPeriod"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Team name: </a:t>
            </a:r>
            <a:r>
              <a:rPr lang="ta-IN" sz="1800" b="1" dirty="0">
                <a:latin typeface="Google Sans"/>
                <a:ea typeface="Google Sans"/>
                <a:cs typeface="Google Sans"/>
                <a:sym typeface="Google Sans"/>
              </a:rPr>
              <a:t>ஆசிரியர் (</a:t>
            </a:r>
            <a:r>
              <a:rPr lang="en-GB" sz="1800" b="1" dirty="0" err="1">
                <a:latin typeface="Google Sans"/>
                <a:ea typeface="Google Sans"/>
                <a:cs typeface="Google Sans"/>
                <a:sym typeface="Google Sans"/>
              </a:rPr>
              <a:t>Aasiriyar</a:t>
            </a: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 AI Team)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AutoNum type="alphaLcPeriod"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Team leader name: Soundararajan Arunachalam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AutoNum type="alphaLcPeriod"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Problem statement: </a:t>
            </a:r>
            <a:r>
              <a:rPr lang="en-US" sz="1800" b="1" dirty="0">
                <a:latin typeface="Google Sans"/>
                <a:ea typeface="Google Sans"/>
                <a:cs typeface="Google Sans"/>
              </a:rPr>
              <a:t>Empowering Teachers in Multi-Grade Classrooms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D79CB13B-0653-B721-2D17-B9D604426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2CAC278C-B723-0337-6054-C463888E568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A8C5C872-491C-746C-D5BB-43623884EDC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4" name="Google Shape;64;p14" title="Frame 152.png">
            <a:extLst>
              <a:ext uri="{FF2B5EF4-FFF2-40B4-BE49-F238E27FC236}">
                <a16:creationId xmlns:a16="http://schemas.microsoft.com/office/drawing/2014/main" id="{23D6C176-85C0-C2D0-7A3C-93D5EF32604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47459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>
            <a:extLst>
              <a:ext uri="{FF2B5EF4-FFF2-40B4-BE49-F238E27FC236}">
                <a16:creationId xmlns:a16="http://schemas.microsoft.com/office/drawing/2014/main" id="{A4D8483F-2FD2-468A-E0BB-1562A9374F5E}"/>
              </a:ext>
            </a:extLst>
          </p:cNvPr>
          <p:cNvSpPr txBox="1"/>
          <p:nvPr/>
        </p:nvSpPr>
        <p:spPr>
          <a:xfrm>
            <a:off x="201000" y="327820"/>
            <a:ext cx="8943000" cy="42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Segoe UI" panose="020B0502040204020203" pitchFamily="34" charset="0"/>
                <a:ea typeface="Google Sans"/>
                <a:cs typeface="Segoe UI" panose="020B0502040204020203" pitchFamily="34" charset="0"/>
                <a:sym typeface="Google Sans"/>
              </a:rPr>
              <a:t>Future Scope</a:t>
            </a:r>
            <a:endParaRPr sz="1200" b="1" dirty="0">
              <a:latin typeface="Segoe UI" panose="020B0502040204020203" pitchFamily="34" charset="0"/>
              <a:ea typeface="Google Sans"/>
              <a:cs typeface="Segoe UI" panose="020B0502040204020203" pitchFamily="34" charset="0"/>
              <a:sym typeface="Google Sans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1633B5A-F05D-A02C-A343-8AB65B8B5EA0}"/>
              </a:ext>
            </a:extLst>
          </p:cNvPr>
          <p:cNvCxnSpPr>
            <a:cxnSpLocks/>
          </p:cNvCxnSpPr>
          <p:nvPr/>
        </p:nvCxnSpPr>
        <p:spPr>
          <a:xfrm>
            <a:off x="454574" y="3456887"/>
            <a:ext cx="0" cy="615553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2404128-73CC-E295-F9AB-0B3769E2D6CD}"/>
              </a:ext>
            </a:extLst>
          </p:cNvPr>
          <p:cNvCxnSpPr>
            <a:cxnSpLocks/>
          </p:cNvCxnSpPr>
          <p:nvPr/>
        </p:nvCxnSpPr>
        <p:spPr>
          <a:xfrm flipH="1">
            <a:off x="454574" y="4180117"/>
            <a:ext cx="9374" cy="83099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9FDC922-19D7-E787-1992-CD58668D3CC9}"/>
              </a:ext>
            </a:extLst>
          </p:cNvPr>
          <p:cNvCxnSpPr>
            <a:cxnSpLocks/>
          </p:cNvCxnSpPr>
          <p:nvPr/>
        </p:nvCxnSpPr>
        <p:spPr>
          <a:xfrm>
            <a:off x="466122" y="2035345"/>
            <a:ext cx="0" cy="1261884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ABFF48D-D3EE-897A-ADE4-38BF438B06D6}"/>
              </a:ext>
            </a:extLst>
          </p:cNvPr>
          <p:cNvSpPr txBox="1"/>
          <p:nvPr/>
        </p:nvSpPr>
        <p:spPr>
          <a:xfrm>
            <a:off x="718458" y="1009528"/>
            <a:ext cx="730866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</a:t>
            </a:r>
            <a:r>
              <a:rPr lang="en-US" sz="1200" dirty="0"/>
              <a:t>We aim to implement analytics-driven evaluation to assess students’ subject-wise proficiency. This data will help us optimize study materials and provide focused support in areas where students need additional guidance for better learning outcomes.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sz="1200" dirty="0"/>
              <a:t>Student absenteeism due to prevalent cultural and family functions in India creates significant learning gaps, further burdening already strained teachers. </a:t>
            </a:r>
            <a:r>
              <a:rPr lang="en-US" sz="1200" b="1" dirty="0"/>
              <a:t>Our strategic vision extends to empowering parents with intelligent, localized support mechanisms</a:t>
            </a:r>
            <a:r>
              <a:rPr lang="en-US" sz="1200" dirty="0"/>
              <a:t>. This will facilitate continuous learning during absences, reinforcing classroom concepts.</a:t>
            </a:r>
          </a:p>
          <a:p>
            <a:endParaRPr lang="en-US" sz="1200" dirty="0"/>
          </a:p>
          <a:p>
            <a:r>
              <a:rPr lang="en-US" sz="1200" dirty="0"/>
              <a:t>- "Today, many students are unable to explore all </a:t>
            </a:r>
            <a:r>
              <a:rPr lang="en-US" sz="1200" b="1" dirty="0"/>
              <a:t>elective subjects </a:t>
            </a:r>
            <a:r>
              <a:rPr lang="en-US" sz="1200" dirty="0"/>
              <a:t>due to limited resources and support. In the future, we aim to create opportunities for interested students to learn multiple skills, empowering them with a diverse and holistic education."</a:t>
            </a:r>
            <a:endParaRPr lang="en-US" sz="1200" kern="1200" dirty="0">
              <a:solidFill>
                <a:schemeClr val="accent1"/>
              </a:solidFill>
              <a:latin typeface="Segoe UI Bold" panose="020B0802040204020203" pitchFamily="34" charset="0"/>
              <a:cs typeface="Segoe UI Bold" panose="020B0802040204020203" pitchFamily="34" charset="0"/>
            </a:endParaRPr>
          </a:p>
          <a:p>
            <a:endParaRPr lang="en-US" sz="1200" kern="1200" dirty="0">
              <a:solidFill>
                <a:schemeClr val="accent1"/>
              </a:solidFill>
              <a:latin typeface="Segoe UI Bold" panose="020B0802040204020203" pitchFamily="34" charset="0"/>
              <a:cs typeface="Segoe UI Bold" panose="020B0802040204020203" pitchFamily="34" charset="0"/>
            </a:endParaRPr>
          </a:p>
          <a:p>
            <a:r>
              <a:rPr lang="en-US" sz="1200" dirty="0"/>
              <a:t>-"We are planning to build a platform where teachers can </a:t>
            </a:r>
            <a:r>
              <a:rPr lang="en-US" sz="1200" b="1" dirty="0"/>
              <a:t>create, share, and collaborate on high-quality educational content</a:t>
            </a:r>
            <a:r>
              <a:rPr lang="en-US" sz="1200" dirty="0"/>
              <a:t>. This initiative will inspire them to produce engaging materials such as explainer videos, interactive lessons, and game-based learning content.“</a:t>
            </a:r>
          </a:p>
          <a:p>
            <a:pPr marL="285750" indent="-285750">
              <a:buFontTx/>
              <a:buChar char="-"/>
            </a:pPr>
            <a:endParaRPr lang="en-US" sz="1200" dirty="0"/>
          </a:p>
          <a:p>
            <a:pPr marL="285750" indent="-285750">
              <a:buFontTx/>
              <a:buChar char="-"/>
            </a:pPr>
            <a:endParaRPr lang="en-US" sz="1200" kern="1200" dirty="0">
              <a:solidFill>
                <a:schemeClr val="accent1"/>
              </a:solidFill>
              <a:latin typeface="Segoe UI Bold" panose="020B0802040204020203" pitchFamily="34" charset="0"/>
              <a:cs typeface="Segoe UI Bold" panose="020B0802040204020203" pitchFamily="34" charset="0"/>
            </a:endParaRPr>
          </a:p>
          <a:p>
            <a:pPr marL="285750" indent="-285750">
              <a:buFontTx/>
              <a:buChar char="-"/>
            </a:pPr>
            <a:endParaRPr lang="en-US" sz="1400" kern="1200" dirty="0">
              <a:solidFill>
                <a:schemeClr val="accent1"/>
              </a:solidFill>
              <a:latin typeface="Segoe UI Bold" panose="020B0802040204020203" pitchFamily="34" charset="0"/>
              <a:cs typeface="Segoe UI Bold" panose="020B08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680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 title="Frame 15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6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1003" y="-1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201000" y="416832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600" b="1" dirty="0">
                <a:latin typeface="Segoe UI" panose="020B0502040204020203" pitchFamily="34" charset="0"/>
                <a:ea typeface="Google Sans"/>
                <a:cs typeface="Segoe UI" panose="020B0502040204020203" pitchFamily="34" charset="0"/>
                <a:sym typeface="Google Sans"/>
              </a:rPr>
              <a:t>Features of this Solution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515817B-35B1-8A95-8BC4-97494E7855B7}"/>
              </a:ext>
            </a:extLst>
          </p:cNvPr>
          <p:cNvSpPr/>
          <p:nvPr/>
        </p:nvSpPr>
        <p:spPr>
          <a:xfrm>
            <a:off x="311691" y="946493"/>
            <a:ext cx="2515329" cy="3560007"/>
          </a:xfrm>
          <a:prstGeom prst="roundRect">
            <a:avLst>
              <a:gd name="adj" fmla="val 5027"/>
            </a:avLst>
          </a:prstGeom>
          <a:noFill/>
          <a:ln w="127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1800" b="0" i="0" dirty="0">
                <a:solidFill>
                  <a:srgbClr val="1F2937"/>
                </a:solidFill>
                <a:effectLst/>
                <a:latin typeface="Segoe UI" panose="020B0502040204020203" pitchFamily="34" charset="0"/>
              </a:rPr>
              <a:t>📚</a:t>
            </a:r>
          </a:p>
          <a:p>
            <a:pPr algn="ctr">
              <a:buNone/>
            </a:pPr>
            <a:r>
              <a:rPr lang="en-US" sz="1200" b="1" dirty="0">
                <a:solidFill>
                  <a:srgbClr val="4A90E2"/>
                </a:solidFill>
                <a:latin typeface="Segoe UI" panose="020B0502040204020203" pitchFamily="34" charset="0"/>
              </a:rPr>
              <a:t>Course material </a:t>
            </a:r>
          </a:p>
          <a:p>
            <a:pPr algn="ctr">
              <a:buNone/>
            </a:pPr>
            <a:r>
              <a:rPr lang="en-US" sz="1200" b="1" dirty="0">
                <a:solidFill>
                  <a:srgbClr val="4A90E2"/>
                </a:solidFill>
                <a:latin typeface="Segoe UI" panose="020B0502040204020203" pitchFamily="34" charset="0"/>
              </a:rPr>
              <a:t>Generation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Lesson Planner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Assessment Builder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Worksheet Creator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0797B8E-60DB-6265-197E-8C05B9FB7A0C}"/>
              </a:ext>
            </a:extLst>
          </p:cNvPr>
          <p:cNvSpPr/>
          <p:nvPr/>
        </p:nvSpPr>
        <p:spPr>
          <a:xfrm>
            <a:off x="3186442" y="946494"/>
            <a:ext cx="2700368" cy="3560006"/>
          </a:xfrm>
          <a:prstGeom prst="roundRect">
            <a:avLst>
              <a:gd name="adj" fmla="val 5027"/>
            </a:avLst>
          </a:prstGeom>
          <a:noFill/>
          <a:ln w="127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endParaRPr lang="en-US" sz="1200" b="1" dirty="0">
              <a:solidFill>
                <a:srgbClr val="4A90E2"/>
              </a:solidFill>
              <a:latin typeface="Segoe UI" panose="020B0502040204020203" pitchFamily="34" charset="0"/>
            </a:endParaRPr>
          </a:p>
          <a:p>
            <a:pPr algn="ctr">
              <a:buNone/>
            </a:pPr>
            <a:r>
              <a:rPr lang="en-US" sz="1800" dirty="0"/>
              <a:t>🌐</a:t>
            </a:r>
            <a:endParaRPr lang="en-US" sz="1800" b="1" dirty="0">
              <a:solidFill>
                <a:srgbClr val="4A90E2"/>
              </a:solidFill>
              <a:latin typeface="Segoe UI" panose="020B0502040204020203" pitchFamily="34" charset="0"/>
            </a:endParaRPr>
          </a:p>
          <a:p>
            <a:pPr algn="ctr">
              <a:buNone/>
            </a:pPr>
            <a:r>
              <a:rPr lang="en-US" sz="1200" b="1" dirty="0">
                <a:solidFill>
                  <a:srgbClr val="4A90E2"/>
                </a:solidFill>
                <a:latin typeface="Segoe UI" panose="020B0502040204020203" pitchFamily="34" charset="0"/>
              </a:rPr>
              <a:t>Content Creator</a:t>
            </a:r>
          </a:p>
          <a:p>
            <a:pPr algn="ctr">
              <a:buNone/>
            </a:pPr>
            <a:endParaRPr lang="en-US" sz="1200" b="1" dirty="0">
              <a:solidFill>
                <a:srgbClr val="4A90E2"/>
              </a:solidFill>
              <a:latin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Worksheet creator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Story generator 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Blackboard-Friendly Diagrams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Concept Simplifier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Use-case / Application generator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Concept Visualization5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AACC253-43D9-9D4F-3CDF-56690D5E9F89}"/>
              </a:ext>
            </a:extLst>
          </p:cNvPr>
          <p:cNvSpPr/>
          <p:nvPr/>
        </p:nvSpPr>
        <p:spPr>
          <a:xfrm>
            <a:off x="6131942" y="966736"/>
            <a:ext cx="2700350" cy="3560006"/>
          </a:xfrm>
          <a:prstGeom prst="roundRect">
            <a:avLst>
              <a:gd name="adj" fmla="val 5027"/>
            </a:avLst>
          </a:prstGeom>
          <a:noFill/>
          <a:ln w="127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1800" b="1" dirty="0">
                <a:solidFill>
                  <a:srgbClr val="4A90E2"/>
                </a:solidFill>
                <a:latin typeface="Segoe UI" panose="020B0502040204020203" pitchFamily="34" charset="0"/>
              </a:rPr>
              <a:t>🧑‍🏫</a:t>
            </a:r>
          </a:p>
          <a:p>
            <a:pPr algn="ctr">
              <a:buNone/>
            </a:pPr>
            <a:r>
              <a:rPr lang="en-US" sz="1200" b="1" dirty="0">
                <a:solidFill>
                  <a:srgbClr val="4A90E2"/>
                </a:solidFill>
                <a:latin typeface="Segoe UI" panose="020B0502040204020203" pitchFamily="34" charset="0"/>
              </a:rPr>
              <a:t>Interactive Activity Creator</a:t>
            </a:r>
          </a:p>
          <a:p>
            <a:pPr algn="ctr">
              <a:buNone/>
            </a:pPr>
            <a:r>
              <a:rPr lang="en-US" sz="1200" b="1" dirty="0">
                <a:solidFill>
                  <a:srgbClr val="4A90E2"/>
                </a:solidFill>
                <a:latin typeface="Segoe UI" panose="020B0502040204020203" pitchFamily="34" charset="0"/>
              </a:rPr>
              <a:t> </a:t>
            </a:r>
            <a:endParaRPr lang="en-US" sz="12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Concept Video Finder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Game Builder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957E5D05-3B36-9EC0-A9D9-65E175E30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3E87A61E-190D-EC20-6AC2-0D82DD97364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4518C336-7149-13B6-03AB-CC5B818E708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4" name="Google Shape;64;p14" title="Frame 152.png">
            <a:extLst>
              <a:ext uri="{FF2B5EF4-FFF2-40B4-BE49-F238E27FC236}">
                <a16:creationId xmlns:a16="http://schemas.microsoft.com/office/drawing/2014/main" id="{AF8438EC-C56C-0354-E923-104611D6D7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47459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>
            <a:extLst>
              <a:ext uri="{FF2B5EF4-FFF2-40B4-BE49-F238E27FC236}">
                <a16:creationId xmlns:a16="http://schemas.microsoft.com/office/drawing/2014/main" id="{B2E7846B-5519-5A9D-DBB6-B0B5CC30945C}"/>
              </a:ext>
            </a:extLst>
          </p:cNvPr>
          <p:cNvSpPr txBox="1"/>
          <p:nvPr/>
        </p:nvSpPr>
        <p:spPr>
          <a:xfrm>
            <a:off x="201000" y="327820"/>
            <a:ext cx="8943000" cy="42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Segoe UI" panose="020B0502040204020203" pitchFamily="34" charset="0"/>
                <a:ea typeface="Google Sans"/>
                <a:cs typeface="Segoe UI" panose="020B0502040204020203" pitchFamily="34" charset="0"/>
                <a:sym typeface="Google Sans"/>
              </a:rPr>
              <a:t>Impact of the solution </a:t>
            </a:r>
            <a:endParaRPr sz="1200" b="1" dirty="0">
              <a:latin typeface="Segoe UI" panose="020B0502040204020203" pitchFamily="34" charset="0"/>
              <a:ea typeface="Google Sans"/>
              <a:cs typeface="Segoe UI" panose="020B0502040204020203" pitchFamily="34" charset="0"/>
              <a:sym typeface="Google Sans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D3576C-F87C-CA58-3730-F5D7986E8295}"/>
              </a:ext>
            </a:extLst>
          </p:cNvPr>
          <p:cNvCxnSpPr>
            <a:cxnSpLocks/>
          </p:cNvCxnSpPr>
          <p:nvPr/>
        </p:nvCxnSpPr>
        <p:spPr>
          <a:xfrm>
            <a:off x="454574" y="3456887"/>
            <a:ext cx="0" cy="615553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5A27BD-AECB-2E6C-7AE3-72AE723A3DC1}"/>
              </a:ext>
            </a:extLst>
          </p:cNvPr>
          <p:cNvCxnSpPr>
            <a:cxnSpLocks/>
          </p:cNvCxnSpPr>
          <p:nvPr/>
        </p:nvCxnSpPr>
        <p:spPr>
          <a:xfrm flipH="1">
            <a:off x="454574" y="4180117"/>
            <a:ext cx="9374" cy="83099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1CEBCA6-A629-F537-7EA5-05C1287460A5}"/>
              </a:ext>
            </a:extLst>
          </p:cNvPr>
          <p:cNvCxnSpPr>
            <a:cxnSpLocks/>
          </p:cNvCxnSpPr>
          <p:nvPr/>
        </p:nvCxnSpPr>
        <p:spPr>
          <a:xfrm>
            <a:off x="466122" y="2035345"/>
            <a:ext cx="0" cy="1261884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CE09725-2D33-D6FD-D8DC-B65631726208}"/>
              </a:ext>
            </a:extLst>
          </p:cNvPr>
          <p:cNvSpPr txBox="1"/>
          <p:nvPr/>
        </p:nvSpPr>
        <p:spPr>
          <a:xfrm>
            <a:off x="718458" y="1009528"/>
            <a:ext cx="7308668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endParaRPr lang="en-US" sz="1400" kern="1200" dirty="0">
              <a:solidFill>
                <a:schemeClr val="accent1"/>
              </a:solidFill>
              <a:latin typeface="Segoe UI Bold" panose="020B0802040204020203" pitchFamily="34" charset="0"/>
              <a:cs typeface="Segoe UI Bold" panose="020B0802040204020203" pitchFamily="34" charset="0"/>
            </a:endParaRPr>
          </a:p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en-US" sz="14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Designed for the multi-grade classroom reality </a:t>
            </a:r>
            <a:r>
              <a:rPr lang="en-US" sz="14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 rural India rather than imposing Western single-grade classroom models.</a:t>
            </a:r>
          </a:p>
          <a:p>
            <a:pPr marL="171450" indent="-171450" algn="l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14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Works within existing constraints </a:t>
            </a:r>
            <a:r>
              <a:rPr lang="en-US" sz="14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(limited connectivity, minimal technology, vernacular medium) rather than requiring significant infrastructure upgrades.</a:t>
            </a:r>
          </a:p>
          <a:p>
            <a:pPr marL="171450" indent="-171450" algn="l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14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Culturally contextual content generation </a:t>
            </a:r>
            <a:r>
              <a:rPr lang="en-US" sz="14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 reflects local communities, traditions, and references.</a:t>
            </a:r>
          </a:p>
          <a:p>
            <a:pPr marL="171450" indent="-171450" algn="l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14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Adaptable to varying levels of teacher tech proficiency </a:t>
            </a:r>
            <a:r>
              <a:rPr lang="en-US" sz="14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with simple, intuitive interfaces.</a:t>
            </a:r>
          </a:p>
        </p:txBody>
      </p:sp>
    </p:spTree>
    <p:extLst>
      <p:ext uri="{BB962C8B-B14F-4D97-AF65-F5344CB8AC3E}">
        <p14:creationId xmlns:p14="http://schemas.microsoft.com/office/powerpoint/2010/main" val="3839999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E03CA2CF-4A2A-64A6-E77E-569AE84F2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22B2435D-0C83-BDDD-11C1-4FDCF89B3FE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039E27C7-EA78-FC6D-7B3F-4A7846FB7C9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4" name="Google Shape;64;p14" title="Frame 152.png">
            <a:extLst>
              <a:ext uri="{FF2B5EF4-FFF2-40B4-BE49-F238E27FC236}">
                <a16:creationId xmlns:a16="http://schemas.microsoft.com/office/drawing/2014/main" id="{0789A2F2-D530-7AEA-14DE-FE431C3A34A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690" y="0"/>
            <a:ext cx="91343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>
            <a:extLst>
              <a:ext uri="{FF2B5EF4-FFF2-40B4-BE49-F238E27FC236}">
                <a16:creationId xmlns:a16="http://schemas.microsoft.com/office/drawing/2014/main" id="{C3401915-BDE2-B524-0F95-99B16EF63DD2}"/>
              </a:ext>
            </a:extLst>
          </p:cNvPr>
          <p:cNvSpPr txBox="1"/>
          <p:nvPr/>
        </p:nvSpPr>
        <p:spPr>
          <a:xfrm>
            <a:off x="301992" y="497282"/>
            <a:ext cx="8943000" cy="42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1800" b="1" dirty="0">
                <a:latin typeface="Google Sans"/>
                <a:ea typeface="Google Sans"/>
                <a:cs typeface="Google Sans"/>
                <a:sym typeface="Google Sans"/>
              </a:rPr>
              <a:t>Problem statement: </a:t>
            </a:r>
            <a:r>
              <a:rPr lang="en-US" sz="1800" b="1" dirty="0">
                <a:latin typeface="Google Sans"/>
                <a:ea typeface="Google Sans"/>
                <a:cs typeface="Google Sans"/>
              </a:rPr>
              <a:t>Empowering Teachers in Multi-Grade Classrooms</a:t>
            </a:r>
            <a:endParaRPr lang="en-US"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lvl="0" algn="ctr"/>
            <a:r>
              <a:rPr lang="en-US" dirty="0">
                <a:solidFill>
                  <a:schemeClr val="accent1"/>
                </a:solidFill>
              </a:rPr>
              <a:t>"The future depends on what you do today." – Mahatma Gandhi</a:t>
            </a:r>
            <a:endParaRPr lang="en-US" b="1" dirty="0">
              <a:solidFill>
                <a:schemeClr val="accent1"/>
              </a:solidFill>
              <a:latin typeface="Segoe UI" panose="020B0502040204020203" pitchFamily="34" charset="0"/>
              <a:ea typeface="Google Sans"/>
              <a:cs typeface="Segoe UI" panose="020B0502040204020203" pitchFamily="34" charset="0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Segoe UI" panose="020B0502040204020203" pitchFamily="34" charset="0"/>
              <a:ea typeface="Google Sans"/>
              <a:cs typeface="Segoe UI" panose="020B0502040204020203" pitchFamily="34" charset="0"/>
              <a:sym typeface="Google Sans"/>
            </a:endParaRPr>
          </a:p>
        </p:txBody>
      </p:sp>
      <p:pic>
        <p:nvPicPr>
          <p:cNvPr id="1026" name="Picture 2" descr="India's Teaching Crisis Explained">
            <a:extLst>
              <a:ext uri="{FF2B5EF4-FFF2-40B4-BE49-F238E27FC236}">
                <a16:creationId xmlns:a16="http://schemas.microsoft.com/office/drawing/2014/main" id="{573DB63F-CE19-0F63-5026-36FEEC638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030" y="1317349"/>
            <a:ext cx="2876120" cy="358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0E5877-20B2-8690-FFDC-2D8D7939ED95}"/>
              </a:ext>
            </a:extLst>
          </p:cNvPr>
          <p:cNvSpPr txBox="1"/>
          <p:nvPr/>
        </p:nvSpPr>
        <p:spPr>
          <a:xfrm>
            <a:off x="809478" y="1338126"/>
            <a:ext cx="465377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One empowered teacher can shape the future of 30 students</a:t>
            </a:r>
            <a:r>
              <a:rPr lang="en-US" dirty="0"/>
              <a:t>, creating a ripple effect that transforms entire communities.</a:t>
            </a:r>
          </a:p>
          <a:p>
            <a:endParaRPr lang="en-US" dirty="0"/>
          </a:p>
          <a:p>
            <a:r>
              <a:rPr lang="en-US" b="1" dirty="0"/>
              <a:t>Shaping the future begins with empowering teachers</a:t>
            </a:r>
            <a:r>
              <a:rPr lang="en-US" dirty="0"/>
              <a:t>—providing them with modern tools, engaging content, and continuous training. Inspired teachers cultivate critical thinking, deep understanding, and skills essential for students to thrive in a fast-changing world.</a:t>
            </a:r>
          </a:p>
        </p:txBody>
      </p:sp>
    </p:spTree>
    <p:extLst>
      <p:ext uri="{BB962C8B-B14F-4D97-AF65-F5344CB8AC3E}">
        <p14:creationId xmlns:p14="http://schemas.microsoft.com/office/powerpoint/2010/main" val="2993513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053CA0AE-97B3-BDFB-CD55-01AAE04A8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E2B532B0-630E-7B18-9BC6-BA542D91948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B87C8FFF-5BF9-DB1C-3685-5BEC3644DD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4" name="Google Shape;64;p14" title="Frame 152.png">
            <a:extLst>
              <a:ext uri="{FF2B5EF4-FFF2-40B4-BE49-F238E27FC236}">
                <a16:creationId xmlns:a16="http://schemas.microsoft.com/office/drawing/2014/main" id="{8018376B-ECDD-C832-2933-232B7A5FE5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47459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>
            <a:extLst>
              <a:ext uri="{FF2B5EF4-FFF2-40B4-BE49-F238E27FC236}">
                <a16:creationId xmlns:a16="http://schemas.microsoft.com/office/drawing/2014/main" id="{00D3024C-58DC-E4C5-51AE-F2F2AE38FA58}"/>
              </a:ext>
            </a:extLst>
          </p:cNvPr>
          <p:cNvSpPr txBox="1"/>
          <p:nvPr/>
        </p:nvSpPr>
        <p:spPr>
          <a:xfrm>
            <a:off x="201000" y="327820"/>
            <a:ext cx="8943000" cy="42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Segoe UI" panose="020B0502040204020203" pitchFamily="34" charset="0"/>
                <a:ea typeface="Google Sans"/>
                <a:cs typeface="Segoe UI" panose="020B0502040204020203" pitchFamily="34" charset="0"/>
                <a:sym typeface="Google Sans"/>
              </a:rPr>
              <a:t>Brief about the Solution</a:t>
            </a:r>
            <a:endParaRPr sz="1200" b="1" dirty="0">
              <a:latin typeface="Segoe UI" panose="020B0502040204020203" pitchFamily="34" charset="0"/>
              <a:ea typeface="Google Sans"/>
              <a:cs typeface="Segoe UI" panose="020B0502040204020203" pitchFamily="34" charset="0"/>
              <a:sym typeface="Google San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30F9CE-5E4E-E01B-1924-E9517FE7894C}"/>
              </a:ext>
            </a:extLst>
          </p:cNvPr>
          <p:cNvSpPr txBox="1"/>
          <p:nvPr/>
        </p:nvSpPr>
        <p:spPr>
          <a:xfrm>
            <a:off x="553514" y="1271849"/>
            <a:ext cx="7874085" cy="2591350"/>
          </a:xfrm>
          <a:prstGeom prst="rect">
            <a:avLst/>
          </a:prstGeom>
          <a:solidFill>
            <a:srgbClr val="DAE8FC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sz="2000" b="1"/>
            </a:pP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What </a:t>
            </a:r>
            <a:r>
              <a:rPr dirty="0" err="1">
                <a:latin typeface="Segoe UI" panose="020B0502040204020203" pitchFamily="34" charset="0"/>
                <a:cs typeface="Segoe UI" panose="020B0502040204020203" pitchFamily="34" charset="0"/>
              </a:rPr>
              <a:t>Sahayak</a:t>
            </a: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 Does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  <a:defRPr sz="2000" b="1"/>
            </a:pP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  <a:defRPr sz="1400"/>
            </a:pP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Simplifies </a:t>
            </a:r>
            <a:r>
              <a:rPr b="1" dirty="0">
                <a:latin typeface="Segoe UI" panose="020B0502040204020203" pitchFamily="34" charset="0"/>
                <a:cs typeface="Segoe UI" panose="020B0502040204020203" pitchFamily="34" charset="0"/>
              </a:rPr>
              <a:t>Prep Work </a:t>
            </a: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– Auto-generates lesson plans, quizzes, worksheets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  <a:defRPr sz="1400"/>
            </a:pP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Supports </a:t>
            </a:r>
            <a:r>
              <a:rPr b="1" dirty="0">
                <a:latin typeface="Segoe UI" panose="020B0502040204020203" pitchFamily="34" charset="0"/>
                <a:cs typeface="Segoe UI" panose="020B0502040204020203" pitchFamily="34" charset="0"/>
              </a:rPr>
              <a:t>Local Languages </a:t>
            </a: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– Handles regional input via Gemini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frontier models </a:t>
            </a: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  <a:defRPr sz="1400"/>
            </a:pP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Creates </a:t>
            </a:r>
            <a:r>
              <a:rPr b="1" dirty="0">
                <a:latin typeface="Segoe UI" panose="020B0502040204020203" pitchFamily="34" charset="0"/>
                <a:cs typeface="Segoe UI" panose="020B0502040204020203" pitchFamily="34" charset="0"/>
              </a:rPr>
              <a:t>Interactive Content </a:t>
            </a: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– Visuals, games, and learning materials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  <a:defRPr sz="1400"/>
            </a:pP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Adds </a:t>
            </a:r>
            <a:r>
              <a:rPr b="1" dirty="0">
                <a:latin typeface="Segoe UI" panose="020B0502040204020203" pitchFamily="34" charset="0"/>
                <a:cs typeface="Segoe UI" panose="020B0502040204020203" pitchFamily="34" charset="0"/>
              </a:rPr>
              <a:t>Audio Power </a:t>
            </a: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– Audio materials and speech-driven responses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  <a:defRPr sz="1400"/>
            </a:pPr>
            <a:endParaRPr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97D9E6-822E-86CD-1C30-2A408A28F446}"/>
              </a:ext>
            </a:extLst>
          </p:cNvPr>
          <p:cNvSpPr txBox="1"/>
          <p:nvPr/>
        </p:nvSpPr>
        <p:spPr>
          <a:xfrm>
            <a:off x="1333483" y="587438"/>
            <a:ext cx="613501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066CC"/>
                </a:solidFill>
              </a:defRPr>
            </a:pPr>
            <a:r>
              <a:rPr dirty="0" err="1">
                <a:latin typeface="Segoe UI" panose="020B0502040204020203" pitchFamily="34" charset="0"/>
                <a:cs typeface="Segoe UI" panose="020B0502040204020203" pitchFamily="34" charset="0"/>
              </a:rPr>
              <a:t>Sahayak</a:t>
            </a:r>
            <a:r>
              <a:rPr dirty="0">
                <a:latin typeface="Segoe UI" panose="020B0502040204020203" pitchFamily="34" charset="0"/>
                <a:cs typeface="Segoe UI" panose="020B0502040204020203" pitchFamily="34" charset="0"/>
              </a:rPr>
              <a:t>: AI Teaching Assistant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326559C-77AB-801F-8803-EAFF4E668327}"/>
              </a:ext>
            </a:extLst>
          </p:cNvPr>
          <p:cNvCxnSpPr>
            <a:cxnSpLocks/>
          </p:cNvCxnSpPr>
          <p:nvPr/>
        </p:nvCxnSpPr>
        <p:spPr>
          <a:xfrm>
            <a:off x="465613" y="1309866"/>
            <a:ext cx="0" cy="1261884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092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" name="Google Shape;96;p18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311692" y="506080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600" b="1" dirty="0">
                <a:latin typeface="Segoe UI" panose="020B0502040204020203" pitchFamily="34" charset="0"/>
                <a:ea typeface="Google Sans"/>
                <a:cs typeface="Segoe UI" panose="020B0502040204020203" pitchFamily="34" charset="0"/>
                <a:sym typeface="Google Sans"/>
              </a:rPr>
              <a:t>Google technologies used and their use cases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CEE754-1382-AE8E-4FD9-497A4A13A974}"/>
              </a:ext>
            </a:extLst>
          </p:cNvPr>
          <p:cNvSpPr txBox="1"/>
          <p:nvPr/>
        </p:nvSpPr>
        <p:spPr>
          <a:xfrm>
            <a:off x="201001" y="967069"/>
            <a:ext cx="8631292" cy="2273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Google ADK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Gemini Model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Google Cloud Platform (GCP)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: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Vertex AI – 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RAG Engine 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Cloud Run – 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Run Agents 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Google storage 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: Stores PDF , audio recaps and assignment files.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Fire Base studio – 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IDE used for development 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Google Container Registry (GCR) 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: Stores Docker images for the agents.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E77936BD-923A-DC5F-3A8A-C22821267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>
            <a:extLst>
              <a:ext uri="{FF2B5EF4-FFF2-40B4-BE49-F238E27FC236}">
                <a16:creationId xmlns:a16="http://schemas.microsoft.com/office/drawing/2014/main" id="{C30DAD84-95B4-B0A8-E642-2BADF0B9713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8" name="Google Shape;88;p17" title="Frame 152.png">
            <a:extLst>
              <a:ext uri="{FF2B5EF4-FFF2-40B4-BE49-F238E27FC236}">
                <a16:creationId xmlns:a16="http://schemas.microsoft.com/office/drawing/2014/main" id="{D36509B9-3CFD-16B8-4F4E-8F84E20356E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>
            <a:extLst>
              <a:ext uri="{FF2B5EF4-FFF2-40B4-BE49-F238E27FC236}">
                <a16:creationId xmlns:a16="http://schemas.microsoft.com/office/drawing/2014/main" id="{3FB3BDE1-E06D-9F23-0DD0-1A126387AA52}"/>
              </a:ext>
            </a:extLst>
          </p:cNvPr>
          <p:cNvSpPr txBox="1"/>
          <p:nvPr/>
        </p:nvSpPr>
        <p:spPr>
          <a:xfrm>
            <a:off x="201000" y="387704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Google Sans"/>
                <a:ea typeface="Google Sans"/>
                <a:cs typeface="Google Sans"/>
                <a:sym typeface="Google Sans"/>
              </a:rPr>
              <a:t>Process flow diagram or use-case diagram</a:t>
            </a: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4BE935-5504-9B37-1DE3-087FAA739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7676" y="704224"/>
            <a:ext cx="9301675" cy="437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26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19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100500" y="305688"/>
            <a:ext cx="8943000" cy="401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Google Sans"/>
                <a:ea typeface="Google Sans"/>
                <a:cs typeface="Google Sans"/>
                <a:sym typeface="Google Sans"/>
              </a:rPr>
              <a:t>Architecture diagram of the proposed solution(Planned)</a:t>
            </a: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D55B0C-4D5D-0DB7-41D2-FBCECE705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2" y="856956"/>
            <a:ext cx="7944006" cy="391738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D885CA73-CB96-E9A2-8745-C302EE890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>
            <a:extLst>
              <a:ext uri="{FF2B5EF4-FFF2-40B4-BE49-F238E27FC236}">
                <a16:creationId xmlns:a16="http://schemas.microsoft.com/office/drawing/2014/main" id="{6B8FB25E-F4F1-A83C-6166-A45BE3FD252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8">
            <a:extLst>
              <a:ext uri="{FF2B5EF4-FFF2-40B4-BE49-F238E27FC236}">
                <a16:creationId xmlns:a16="http://schemas.microsoft.com/office/drawing/2014/main" id="{0FBBED61-F4B5-559A-C75E-2396F3D75DA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" name="Google Shape;96;p18" title="Frame 152.png">
            <a:extLst>
              <a:ext uri="{FF2B5EF4-FFF2-40B4-BE49-F238E27FC236}">
                <a16:creationId xmlns:a16="http://schemas.microsoft.com/office/drawing/2014/main" id="{7C7447D4-4EA7-02D1-65AB-9F1CFD5574E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>
            <a:extLst>
              <a:ext uri="{FF2B5EF4-FFF2-40B4-BE49-F238E27FC236}">
                <a16:creationId xmlns:a16="http://schemas.microsoft.com/office/drawing/2014/main" id="{F48C089C-1BFF-93B4-9457-BFF965DF4C79}"/>
              </a:ext>
            </a:extLst>
          </p:cNvPr>
          <p:cNvSpPr txBox="1"/>
          <p:nvPr/>
        </p:nvSpPr>
        <p:spPr>
          <a:xfrm>
            <a:off x="311692" y="506080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endParaRPr lang="en-US" sz="1600" b="1" dirty="0">
              <a:latin typeface="Segoe UI" panose="020B0502040204020203" pitchFamily="34" charset="0"/>
              <a:ea typeface="Google Sans"/>
              <a:cs typeface="Segoe UI" panose="020B0502040204020203" pitchFamily="34" charset="0"/>
              <a:sym typeface="Google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68CD5-B6DE-A846-4F78-944EF20EEE00}"/>
              </a:ext>
            </a:extLst>
          </p:cNvPr>
          <p:cNvSpPr txBox="1"/>
          <p:nvPr/>
        </p:nvSpPr>
        <p:spPr>
          <a:xfrm>
            <a:off x="789272" y="884141"/>
            <a:ext cx="1420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Details design </a:t>
            </a:r>
            <a:endParaRPr lang="en-US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B08E56-F71A-0D01-8332-42E8D68D3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692" y="1331484"/>
            <a:ext cx="3610326" cy="285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AF5B00-F3D2-381F-2DA6-0B13123300AA}"/>
              </a:ext>
            </a:extLst>
          </p:cNvPr>
          <p:cNvSpPr txBox="1"/>
          <p:nvPr/>
        </p:nvSpPr>
        <p:spPr>
          <a:xfrm>
            <a:off x="789272" y="4355194"/>
            <a:ext cx="2396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SequencialAgent</a:t>
            </a:r>
            <a:r>
              <a:rPr lang="en-US" dirty="0"/>
              <a:t> with RAG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67EC00D-DEDD-6010-D1C5-FA0680E1C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582" y="1029178"/>
            <a:ext cx="3333750" cy="136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953CFA0-E567-BF87-4ED9-2D80F6225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671" y="2892473"/>
            <a:ext cx="2466975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F3E5AE6-35FB-5D05-7681-8D7F95EF1FC6}"/>
              </a:ext>
            </a:extLst>
          </p:cNvPr>
          <p:cNvSpPr txBox="1"/>
          <p:nvPr/>
        </p:nvSpPr>
        <p:spPr>
          <a:xfrm>
            <a:off x="5407794" y="4707061"/>
            <a:ext cx="1459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Agent As a Tool</a:t>
            </a:r>
          </a:p>
        </p:txBody>
      </p:sp>
    </p:spTree>
    <p:extLst>
      <p:ext uri="{BB962C8B-B14F-4D97-AF65-F5344CB8AC3E}">
        <p14:creationId xmlns:p14="http://schemas.microsoft.com/office/powerpoint/2010/main" val="1007004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>
          <a:extLst>
            <a:ext uri="{FF2B5EF4-FFF2-40B4-BE49-F238E27FC236}">
              <a16:creationId xmlns:a16="http://schemas.microsoft.com/office/drawing/2014/main" id="{2201E878-70CF-3B38-3540-2247182A5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>
            <a:extLst>
              <a:ext uri="{FF2B5EF4-FFF2-40B4-BE49-F238E27FC236}">
                <a16:creationId xmlns:a16="http://schemas.microsoft.com/office/drawing/2014/main" id="{9E538EC9-317B-3696-C7AB-4FC7D32CFB1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8">
            <a:extLst>
              <a:ext uri="{FF2B5EF4-FFF2-40B4-BE49-F238E27FC236}">
                <a16:creationId xmlns:a16="http://schemas.microsoft.com/office/drawing/2014/main" id="{15EF389A-0A03-826F-3195-5D4B48A9E0C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" name="Google Shape;96;p18" title="Frame 152.png">
            <a:extLst>
              <a:ext uri="{FF2B5EF4-FFF2-40B4-BE49-F238E27FC236}">
                <a16:creationId xmlns:a16="http://schemas.microsoft.com/office/drawing/2014/main" id="{27393CD3-5A28-AECF-0C36-9E562F368E1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>
            <a:extLst>
              <a:ext uri="{FF2B5EF4-FFF2-40B4-BE49-F238E27FC236}">
                <a16:creationId xmlns:a16="http://schemas.microsoft.com/office/drawing/2014/main" id="{7A1EDA79-08E1-DD7C-6417-78C62F8226E6}"/>
              </a:ext>
            </a:extLst>
          </p:cNvPr>
          <p:cNvSpPr txBox="1"/>
          <p:nvPr/>
        </p:nvSpPr>
        <p:spPr>
          <a:xfrm>
            <a:off x="311692" y="506080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endParaRPr lang="en-US" sz="1600" b="1" dirty="0">
              <a:latin typeface="Segoe UI" panose="020B0502040204020203" pitchFamily="34" charset="0"/>
              <a:ea typeface="Google Sans"/>
              <a:cs typeface="Segoe UI" panose="020B0502040204020203" pitchFamily="34" charset="0"/>
              <a:sym typeface="Google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F5017A-0451-5DD5-BCB2-2F7E9E432124}"/>
              </a:ext>
            </a:extLst>
          </p:cNvPr>
          <p:cNvSpPr txBox="1"/>
          <p:nvPr/>
        </p:nvSpPr>
        <p:spPr>
          <a:xfrm>
            <a:off x="2173284" y="3626725"/>
            <a:ext cx="4147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Demo &amp; Code walkthrough</a:t>
            </a:r>
            <a:endParaRPr lang="en-US" sz="24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26B5D0-E4BA-2DA5-3860-3F9A6C60B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7395" y="817550"/>
            <a:ext cx="2786757" cy="27867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CEB1529-7670-B17F-7379-AC48DDC63CB5}"/>
              </a:ext>
            </a:extLst>
          </p:cNvPr>
          <p:cNvSpPr txBox="1"/>
          <p:nvPr/>
        </p:nvSpPr>
        <p:spPr>
          <a:xfrm>
            <a:off x="504197" y="4329643"/>
            <a:ext cx="46778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https://github.com/soundardpm/teacher-sahayak</a:t>
            </a:r>
          </a:p>
        </p:txBody>
      </p:sp>
    </p:spTree>
    <p:extLst>
      <p:ext uri="{BB962C8B-B14F-4D97-AF65-F5344CB8AC3E}">
        <p14:creationId xmlns:p14="http://schemas.microsoft.com/office/powerpoint/2010/main" val="3514269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201000" y="571302"/>
            <a:ext cx="8943000" cy="457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Google Sans"/>
                <a:ea typeface="Google Sans"/>
                <a:cs typeface="Google Sans"/>
                <a:sym typeface="Google Sans"/>
              </a:rPr>
              <a:t>How is this solution different from others</a:t>
            </a: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FC49F86-8255-4969-C331-1F4A1A0C35CD}"/>
              </a:ext>
            </a:extLst>
          </p:cNvPr>
          <p:cNvSpPr/>
          <p:nvPr/>
        </p:nvSpPr>
        <p:spPr>
          <a:xfrm>
            <a:off x="110700" y="1028700"/>
            <a:ext cx="4319116" cy="3857625"/>
          </a:xfrm>
          <a:prstGeom prst="roundRect">
            <a:avLst>
              <a:gd name="adj" fmla="val 5027"/>
            </a:avLst>
          </a:prstGeom>
          <a:noFill/>
          <a:ln w="127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buNone/>
            </a:pPr>
            <a:r>
              <a:rPr lang="en-US" sz="1200" kern="1200" dirty="0">
                <a:solidFill>
                  <a:schemeClr val="accent1"/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How different is it from existing solutions?</a:t>
            </a:r>
          </a:p>
          <a:p>
            <a:pPr algn="l">
              <a:buNone/>
            </a:pPr>
            <a:endParaRPr lang="en-US" sz="1200" kern="1200" dirty="0">
              <a:solidFill>
                <a:schemeClr val="accent1"/>
              </a:solidFill>
              <a:latin typeface="Segoe UI Bold" panose="020B0802040204020203" pitchFamily="34" charset="0"/>
              <a:cs typeface="Segoe UI Bold" panose="020B0802040204020203" pitchFamily="34" charset="0"/>
            </a:endParaRPr>
          </a:p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Hyper-localization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 Unlike generic EdTech platforms, </a:t>
            </a:r>
            <a:r>
              <a:rPr lang="en-US" sz="1200" kern="1200" dirty="0" err="1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Sahayak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generates content in regional languages with culturally relevant examples and contexts specific to rural and semi-urban India.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Most edtech platforms focus on student-facing tools or generic content delivery, this is </a:t>
            </a: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teacher-based tool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Low-tech compatibility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 Works with minimal technology (can export to printable formats, create blackboard-friendly visuals) unlike solutions requiring 1:1 devices.</a:t>
            </a:r>
          </a:p>
          <a:p>
            <a:pPr marL="171450" indent="-171450" algn="l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Multimodal input/output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 Accepts voice, text, or images as input and generates diverse output formats suitable for varied teaching contexts.</a:t>
            </a:r>
          </a:p>
          <a:p>
            <a:pPr marL="171450" indent="-171450" algn="l">
              <a:spcBef>
                <a:spcPts val="1200"/>
              </a:spcBef>
              <a:buFont typeface="Wingdings" panose="05000000000000000000" pitchFamily="2" charset="2"/>
              <a:buChar char="ü"/>
            </a:pPr>
            <a:endParaRPr lang="en-US" sz="12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 algn="l">
              <a:spcBef>
                <a:spcPts val="1200"/>
              </a:spcBef>
              <a:buFont typeface="Wingdings" panose="05000000000000000000" pitchFamily="2" charset="2"/>
              <a:buChar char="ü"/>
            </a:pP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19738D7-9F6C-1555-992A-FF016D0D9762}"/>
              </a:ext>
            </a:extLst>
          </p:cNvPr>
          <p:cNvSpPr/>
          <p:nvPr/>
        </p:nvSpPr>
        <p:spPr>
          <a:xfrm>
            <a:off x="4630816" y="1028700"/>
            <a:ext cx="4402484" cy="3857625"/>
          </a:xfrm>
          <a:prstGeom prst="roundRect">
            <a:avLst>
              <a:gd name="adj" fmla="val 5027"/>
            </a:avLst>
          </a:prstGeom>
          <a:noFill/>
          <a:ln w="127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1200" kern="1200" dirty="0">
                <a:solidFill>
                  <a:schemeClr val="accent1"/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How it solves the problem</a:t>
            </a:r>
          </a:p>
          <a:p>
            <a:pPr>
              <a:buNone/>
            </a:pPr>
            <a:endParaRPr lang="en-US" sz="1200" kern="1200" dirty="0">
              <a:solidFill>
                <a:schemeClr val="accent1"/>
              </a:solidFill>
              <a:latin typeface="Segoe UI Bold" panose="020B0802040204020203" pitchFamily="34" charset="0"/>
              <a:cs typeface="Segoe UI Bold" panose="020B08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Reduces preparation time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Automates the creation of lesson plans, worksheets, and visual aids that would normally take hours.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n-US" sz="12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Enables differentiation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Instantly creates variations of the same material at different complexity levels for different grades.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n-US" sz="12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Bridges resource gaps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Provides access to high-quality teaching materials even in schools with limited resources.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n-US" sz="12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b="1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Supports local language</a:t>
            </a:r>
            <a:r>
              <a:rPr lang="en-US" sz="1200" kern="1200" dirty="0">
                <a:solidFill>
                  <a:srgbClr val="37415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Functions in local languages, enabling teachers to provide instruction in students' mother tongues.</a:t>
            </a:r>
          </a:p>
          <a:p>
            <a:pPr>
              <a:buNone/>
            </a:pPr>
            <a:endParaRPr lang="en-US" sz="12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None/>
            </a:pPr>
            <a:endParaRPr lang="en-US" sz="12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None/>
            </a:pPr>
            <a:endParaRPr lang="en-US" sz="1200" kern="1200" dirty="0">
              <a:solidFill>
                <a:srgbClr val="37415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8d6a82de-332f-43b8-a8a7-1928fd67507f}" enabled="1" method="Standard" siteId="{097464b8-069c-453e-9254-c17ec707310d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2252</TotalTime>
  <Words>740</Words>
  <Application>Microsoft Office PowerPoint</Application>
  <PresentationFormat>On-screen Show (16:9)</PresentationFormat>
  <Paragraphs>89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Wingdings</vt:lpstr>
      <vt:lpstr>Google Sans</vt:lpstr>
      <vt:lpstr>Segoe UI Bold</vt:lpstr>
      <vt:lpstr>Arial</vt:lpstr>
      <vt:lpstr>Segoe UI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Sambath Durairaj (Nokia)</dc:creator>
  <cp:lastModifiedBy>Soundararajan Arunachalam</cp:lastModifiedBy>
  <cp:revision>64</cp:revision>
  <dcterms:modified xsi:type="dcterms:W3CDTF">2025-07-27T05:56:24Z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Simple Light:3</vt:lpwstr>
  </property>
  <property fmtid="{D5CDD505-2E9C-101B-9397-08002B2CF9AE}" pid="3" name="ClassificationContentMarkingFooterText">
    <vt:lpwstr>Classified as Business</vt:lpwstr>
  </property>
</Properties>
</file>

<file path=docProps/thumbnail.jpeg>
</file>